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4" name="an pm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7-30T22:35:56.906">
    <p:pos x="3029" y="1478"/>
    <p:text>Possibly during the real presentation, show my Desmos demo.</p:text>
  </p:cm>
  <p:cm authorId="0" idx="2" dt="2024-08-01T00:04:44.387">
    <p:pos x="3029" y="1578"/>
    <p:text>mention in script that E and S are the TL kinetic parameters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4-07-31T02:15:45.955">
    <p:pos x="196" y="725"/>
    <p:text>Should I mention a complex issue I faced in the C++ part with some silent "divide by zero error" that was causing a ton of issues with --cpp_differential_evolution?</p:text>
  </p:cm>
  <p:cm authorId="0" idx="14" dt="2024-07-31T02:15:45.955">
    <p:pos x="196" y="725"/>
    <p:text>add to script: eg. if the above program printed 4 but didn’t print 5, I know it got stuck on the line "if (count % 20 == 0)"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8-01T04:05:54.450">
    <p:pos x="3157" y="1513"/>
    <p:text>we need to credit Kazakis for his spreadsheet on the "References" slide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4-07-31T01:44:13.739">
    <p:pos x="0" y="2728"/>
    <p:text>Put in script (Jupyter Notebooks is conducive for rapid prototyping but not for a final product)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4-08-01T20:56:18.081">
    <p:pos x="4973" y="1717"/>
    <p:text>Explain as the mismatch between the actual data and the fitted data</p:text>
  </p:cm>
  <p:cm authorId="0" idx="6" dt="2024-08-01T00:30:38.771">
    <p:pos x="141" y="45"/>
    <p:text>show a small screenshot of each step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4-08-01T00:30:38.771">
    <p:pos x="141" y="45"/>
    <p:text>show a small screenshot of each step</p:text>
  </p:cm>
  <p:cm authorId="0" idx="8" dt="2024-08-01T20:56:18.081">
    <p:pos x="4017" y="340"/>
    <p:text>Explain as the mismatch between the actual data and the fitted data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4-08-01T00:30:38.771">
    <p:pos x="141" y="45"/>
    <p:text>show a small screenshot of each step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4-08-01T21:04:43.944">
    <p:pos x="196" y="641"/>
    <p:text>Mention that lunar samples are quite unique and existing TL tools are unsuitable for them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4-08-02T01:15:22.138">
    <p:pos x="3096" y="725"/>
    <p:text>fill this out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4-07-30T22:39:47.134">
    <p:pos x="285" y="613"/>
    <p:text>possibly put this in a blank BONUS slide at the end for Q&amp;A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fe66fd13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efe66fd13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00cc1a47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f00cc1a47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f51aec58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f51aec58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f00cc1a47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f00cc1a47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f00cc1a47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f00cc1a47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9da4e8a6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79da4e8a6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f51aec58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f51aec58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9da4e8a6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79da4e8a6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79da4e8a6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79da4e8a6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efc8ff88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efc8ff88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9da4e8a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9da4e8a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9da4e8a6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9da4e8a6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9da4e8a60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9da4e8a60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f51aec58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f51aec58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00cc1a47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00cc1a47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f51aec58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f51aec58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fc8ff88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fc8ff88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5.xml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6.xml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7.xml"/><Relationship Id="rId4" Type="http://schemas.openxmlformats.org/officeDocument/2006/relationships/hyperlink" Target="https://github.com/apremprojects/TL_curve_fittin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8.xml"/><Relationship Id="rId4" Type="http://schemas.openxmlformats.org/officeDocument/2006/relationships/hyperlink" Target="https://doi.org/10.1029/2023JE008083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9.xml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0.xml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Relationship Id="rId4" Type="http://schemas.openxmlformats.org/officeDocument/2006/relationships/hyperlink" Target="https://polarjournal.ch/en/2022/07/14/nasa-plans-camp-on-lunar-south-pol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Relationship Id="rId5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2.xml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hyperlink" Target="https://github.com/milsto/differential-evolution" TargetMode="External"/><Relationship Id="rId13" Type="http://schemas.openxmlformats.org/officeDocument/2006/relationships/image" Target="../media/image8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cipy.org/" TargetMode="External"/><Relationship Id="rId4" Type="http://schemas.openxmlformats.org/officeDocument/2006/relationships/hyperlink" Target="https://docs.python.org/3/library/argparse.html" TargetMode="External"/><Relationship Id="rId9" Type="http://schemas.openxmlformats.org/officeDocument/2006/relationships/hyperlink" Target="https://github.com/Textualize/rich" TargetMode="External"/><Relationship Id="rId15" Type="http://schemas.openxmlformats.org/officeDocument/2006/relationships/image" Target="../media/image14.png"/><Relationship Id="rId14" Type="http://schemas.openxmlformats.org/officeDocument/2006/relationships/image" Target="../media/image6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5" Type="http://schemas.openxmlformats.org/officeDocument/2006/relationships/hyperlink" Target="https://cffi.readthedocs.io/en/stable/" TargetMode="External"/><Relationship Id="rId19" Type="http://schemas.openxmlformats.org/officeDocument/2006/relationships/image" Target="../media/image18.png"/><Relationship Id="rId6" Type="http://schemas.openxmlformats.org/officeDocument/2006/relationships/hyperlink" Target="https://matplotlib.org/" TargetMode="External"/><Relationship Id="rId18" Type="http://schemas.openxmlformats.org/officeDocument/2006/relationships/image" Target="../media/image10.png"/><Relationship Id="rId7" Type="http://schemas.openxmlformats.org/officeDocument/2006/relationships/hyperlink" Target="https://github.com/tqdm/tqdm" TargetMode="External"/><Relationship Id="rId8" Type="http://schemas.openxmlformats.org/officeDocument/2006/relationships/hyperlink" Target="https://numpy.org/" TargetMode="Externa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1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3.xml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9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4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Relationship Id="rId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011275"/>
            <a:ext cx="8520600" cy="169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Analysis </a:t>
            </a:r>
            <a:r>
              <a:rPr b="1" lang="en" sz="3200"/>
              <a:t>of Lunar Sample </a:t>
            </a:r>
            <a:r>
              <a:rPr b="1" lang="en" sz="3200"/>
              <a:t>Thermoluminescence</a:t>
            </a:r>
            <a:r>
              <a:rPr b="1" lang="en" sz="3200"/>
              <a:t>: </a:t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 python-based glow curve deconvolution approach</a:t>
            </a:r>
            <a:endParaRPr sz="2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8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Arjun Prem</a:t>
            </a:r>
            <a:r>
              <a:rPr baseline="30000" lang="en"/>
              <a:t>1</a:t>
            </a:r>
            <a:r>
              <a:rPr lang="en"/>
              <a:t> and Alex Sehlke</a:t>
            </a:r>
            <a:r>
              <a:rPr baseline="30000" lang="en"/>
              <a:t>2</a:t>
            </a:r>
            <a:endParaRPr baseline="30000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600"/>
              <a:t>1 </a:t>
            </a:r>
            <a:r>
              <a:rPr lang="en" sz="1600"/>
              <a:t>Summit</a:t>
            </a:r>
            <a:r>
              <a:rPr lang="en" sz="1600"/>
              <a:t> Tahoma High School, San Jose, CA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600"/>
              <a:t>2 </a:t>
            </a:r>
            <a:r>
              <a:rPr lang="en" sz="1600"/>
              <a:t>NASA Ames Research Center/BAER Institute, Moffett Field, CA</a:t>
            </a:r>
            <a:endParaRPr sz="1600"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9144000" cy="76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800" y="86200"/>
            <a:ext cx="748351" cy="599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76201"/>
            <a:ext cx="823224" cy="66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375" y="81350"/>
            <a:ext cx="1022046" cy="5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4425" y="100752"/>
            <a:ext cx="1695450" cy="5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6679" y="81350"/>
            <a:ext cx="1205297" cy="59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225150" y="72300"/>
            <a:ext cx="8520600" cy="5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screenshots/</a:t>
            </a:r>
            <a:r>
              <a:rPr lang="en"/>
              <a:t>output</a:t>
            </a:r>
            <a:r>
              <a:rPr lang="en"/>
              <a:t> (cont.)</a:t>
            </a: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 rotWithShape="1">
          <a:blip r:embed="rId4">
            <a:alphaModFix/>
          </a:blip>
          <a:srcRect b="4269" l="0" r="0" t="5076"/>
          <a:stretch/>
        </p:blipFill>
        <p:spPr>
          <a:xfrm>
            <a:off x="0" y="540375"/>
            <a:ext cx="9144001" cy="46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6378400" y="540375"/>
            <a:ext cx="26559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Figure Of Merit: 3.8%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828675"/>
            <a:ext cx="8801101" cy="21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>
            <p:ph type="title"/>
          </p:nvPr>
        </p:nvSpPr>
        <p:spPr>
          <a:xfrm>
            <a:off x="225150" y="72300"/>
            <a:ext cx="8520600" cy="5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screenshots/</a:t>
            </a:r>
            <a:r>
              <a:rPr lang="en"/>
              <a:t>output</a:t>
            </a:r>
            <a:r>
              <a:rPr lang="en"/>
              <a:t> (cont.)</a:t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419100" y="849300"/>
            <a:ext cx="1737000" cy="21186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 txBox="1"/>
          <p:nvPr/>
        </p:nvSpPr>
        <p:spPr>
          <a:xfrm>
            <a:off x="615675" y="3029700"/>
            <a:ext cx="1260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9900"/>
                </a:solidFill>
              </a:rPr>
              <a:t>Fitted TL parameters</a:t>
            </a:r>
            <a:endParaRPr sz="1500">
              <a:solidFill>
                <a:srgbClr val="FF9900"/>
              </a:solidFill>
            </a:endParaRPr>
          </a:p>
        </p:txBody>
      </p:sp>
      <p:sp>
        <p:nvSpPr>
          <p:cNvPr id="175" name="Google Shape;175;p23"/>
          <p:cNvSpPr/>
          <p:nvPr/>
        </p:nvSpPr>
        <p:spPr>
          <a:xfrm>
            <a:off x="2181225" y="828675"/>
            <a:ext cx="1676400" cy="21186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/>
        </p:nvSpPr>
        <p:spPr>
          <a:xfrm>
            <a:off x="2181225" y="3029700"/>
            <a:ext cx="17370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AA84F"/>
                </a:solidFill>
              </a:rPr>
              <a:t>Initial starting parameters</a:t>
            </a:r>
            <a:endParaRPr sz="15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311700" y="101772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What I did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</a:t>
            </a:r>
            <a:r>
              <a:rPr lang="en" sz="1500"/>
              <a:t>ade a Python CLI program to process TL glow curves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Specifically tailored for lunar sample research.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Designed for ease of use.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Publicly available at GitHub: </a:t>
            </a:r>
            <a:r>
              <a:rPr lang="en" sz="1500" u="sng">
                <a:solidFill>
                  <a:schemeClr val="hlink"/>
                </a:solidFill>
                <a:hlinkClick r:id="rId4"/>
              </a:rPr>
              <a:t>https://github.com/apremprojects/TL_curve_fitting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Wrote documentation explaining how to use it.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What I learned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</a:t>
            </a:r>
            <a:r>
              <a:rPr lang="en" sz="1500"/>
              <a:t>earned about TL and its uses in </a:t>
            </a:r>
            <a:r>
              <a:rPr lang="en" sz="1500"/>
              <a:t>lunar</a:t>
            </a:r>
            <a:r>
              <a:rPr lang="en" sz="1500"/>
              <a:t> science.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Learned a lot about SciPy and NumPy - libraries focused on scientific computing and algorithms.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They make processing large amounts of data fast and convenient.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Learned how to integrate C++ and Python to reduce runtime.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Cited References</a:t>
            </a:r>
            <a:endParaRPr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1152475"/>
            <a:ext cx="3917400" cy="3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Durrani, S. A., Khazal, K. A. R., Ali, A., Durrani, S. A., Khazal, K. A. R., &amp; Ali, A. (1976). Temperature and duration of some Apollo 17 boulder shadows. LPSC, 1, 1157–1177. 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Kazakis, N. A. (2019). TLDECOXCEL: A Dynamic Excel Spreadsheet for the Computerized Curve Deconvolution of TL Glow Curves Into Discrete-Energy and/or Continuous-Energy-Distribution Peaks. Radiation Protection Dosimetry, 187(2), 154–163. https://doi.org/10.1093/rpd/ncz150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Sehlke, A., Sears, D. W. G., &amp; the ANGSA Science Team. (2023). Lunar Regolith Thermoluminescence Glow Curve Fitting To Extract Its Most Important Kinetic Parameters. In 54th Lunar and Planetary Science Conference, LPI Contrib. Np. 2806.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Sehlke, A., Sears, D. W. G., &amp; the ANGSA Science Team. (2024a). The Apollo 17 Regolith: Induced Thermoluminescence Evidence for Formation by a Single Event ∼100 Million Years Ago and Possibly the Presence of Tycho Material. Journal of Geophysical Research: Planets, 129(4), e2023JE008083.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https://doi.org/10.1029/2023JE008083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Sehlke A., Sears DWG, &amp; the ANGSA Science Team. (2024b). Cold Trap Prospecting on the Moon: Theory and Insights from Low Temperature Thermoluminescence of Lunar Regolith. In preparation.</a:t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Sears, D. W. G., Sehlke, A., Schmitt, H. H., &amp; the ANGSA Science Team. (2024, JGR Planets in review). Thermoluminescence and Apollo 17 ANGSA lunar samples: NASA’s fifty-year experiment and prospecting for cold traps. Authorea Preprints. https://doi.org/10.22541/AU.170967885.52170034/V1</a:t>
            </a:r>
            <a:endParaRPr sz="1000"/>
          </a:p>
        </p:txBody>
      </p:sp>
      <p:sp>
        <p:nvSpPr>
          <p:cNvPr id="189" name="Google Shape;189;p25"/>
          <p:cNvSpPr txBox="1"/>
          <p:nvPr>
            <p:ph type="title"/>
          </p:nvPr>
        </p:nvSpPr>
        <p:spPr>
          <a:xfrm>
            <a:off x="4914900" y="445025"/>
            <a:ext cx="391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4914900" y="1152475"/>
            <a:ext cx="37719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</a:t>
            </a:r>
            <a:r>
              <a:rPr lang="en" sz="1800">
                <a:solidFill>
                  <a:schemeClr val="dk1"/>
                </a:solidFill>
              </a:rPr>
              <a:t>’d like to thank the N3 program, Ariana, and Alex for the opportunity to participate and </a:t>
            </a:r>
            <a:r>
              <a:rPr lang="en" sz="1800">
                <a:solidFill>
                  <a:schemeClr val="dk1"/>
                </a:solidFill>
              </a:rPr>
              <a:t>lea</a:t>
            </a:r>
            <a:r>
              <a:rPr lang="en" sz="1800">
                <a:solidFill>
                  <a:schemeClr val="dk1"/>
                </a:solidFill>
              </a:rPr>
              <a:t>rn about STEM by completing a project about thermoluminescence. This program is something I am very grateful for, and I can only hope it continues to </a:t>
            </a:r>
            <a:r>
              <a:rPr lang="en" sz="1800">
                <a:solidFill>
                  <a:schemeClr val="dk1"/>
                </a:solidFill>
              </a:rPr>
              <a:t>provide others the opportunities I had.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311700" y="1628775"/>
            <a:ext cx="8520600" cy="31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time!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happy to answer any questions you may have.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779" y="188150"/>
            <a:ext cx="2973521" cy="220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929" y="2389024"/>
            <a:ext cx="2973520" cy="236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128" y="974700"/>
            <a:ext cx="5186075" cy="30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Troubleshooting</a:t>
            </a:r>
            <a:endParaRPr/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311700" y="1152475"/>
            <a:ext cx="4686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was dealing with an issue where the program would silently crash when using the C++ Differential Evolution Solver (without creating an error).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To rectify this, I embedded a lot of “debug” prints so I could find the exact line the program stopped working so I could fix it.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was having issues converting the documentation from Google Docs to Markdown so it could be displayed on Github.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fixed this by using an extension to convert the documentation, instead of doing it by hand.</a:t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 rotWithShape="1">
          <a:blip r:embed="rId4">
            <a:alphaModFix/>
          </a:blip>
          <a:srcRect b="0" l="0" r="55478" t="0"/>
          <a:stretch/>
        </p:blipFill>
        <p:spPr>
          <a:xfrm>
            <a:off x="4997700" y="937575"/>
            <a:ext cx="4071051" cy="36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6776" cy="30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8430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4177" y="2335997"/>
            <a:ext cx="2767225" cy="10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5378800" y="152400"/>
            <a:ext cx="30000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Peaks can be used to determine </a:t>
            </a:r>
            <a:r>
              <a:rPr lang="en" sz="1700">
                <a:solidFill>
                  <a:schemeClr val="dk1"/>
                </a:solidFill>
              </a:rPr>
              <a:t>the temperature at which they are in thermal equilibrium, and the time it took to reach equilibrium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5378800" y="3283325"/>
            <a:ext cx="30000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Thermal history of boulder shadow in equatorial regions, roughly 260 K for over 50,000 years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thermoluminescence (TL) important?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492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Thermoluminescence can be used to determine the thermal history of a sample </a:t>
            </a:r>
            <a:r>
              <a:rPr b="1" lang="en" sz="1000">
                <a:solidFill>
                  <a:srgbClr val="0B5394"/>
                </a:solidFill>
              </a:rPr>
              <a:t>(Sehlke et al. 2024a, </a:t>
            </a:r>
            <a:r>
              <a:rPr b="1" lang="en" sz="1000">
                <a:solidFill>
                  <a:srgbClr val="0B5394"/>
                </a:solidFill>
              </a:rPr>
              <a:t>Sears et al. 2024, </a:t>
            </a:r>
            <a:r>
              <a:rPr b="1" lang="en" sz="1000">
                <a:solidFill>
                  <a:srgbClr val="0B5394"/>
                </a:solidFill>
              </a:rPr>
              <a:t>Durrani et al. 1976)</a:t>
            </a:r>
            <a:endParaRPr b="1" sz="1000">
              <a:solidFill>
                <a:srgbClr val="0B5394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Temperature estimate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Duration of that temperature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Temperature estimates</a:t>
            </a:r>
            <a:r>
              <a:rPr b="1" lang="en"/>
              <a:t> for</a:t>
            </a:r>
            <a:r>
              <a:rPr b="1" lang="en"/>
              <a:t> the</a:t>
            </a:r>
            <a:r>
              <a:rPr b="1" lang="en"/>
              <a:t> lunar surface are important </a:t>
            </a:r>
            <a:r>
              <a:rPr b="1" lang="en" sz="1100">
                <a:solidFill>
                  <a:srgbClr val="0B5394"/>
                </a:solidFill>
              </a:rPr>
              <a:t>(Sehlke et al. 2024b)</a:t>
            </a:r>
            <a:endParaRPr b="1" sz="1100">
              <a:solidFill>
                <a:srgbClr val="0B5394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Presence of l</a:t>
            </a:r>
            <a:r>
              <a:rPr lang="en"/>
              <a:t>unar resources needed for future lunar exploration depends on temperature and duration (i.e., thermal history)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950" y="1665987"/>
            <a:ext cx="3774525" cy="23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5239950" y="4055350"/>
            <a:ext cx="3774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Water can be used for rocket propellant and potable water in a lunar base.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/>
              <a:t>Image from: </a:t>
            </a:r>
            <a:r>
              <a:rPr i="1" lang="en" sz="700" u="sng">
                <a:solidFill>
                  <a:schemeClr val="hlink"/>
                </a:solidFill>
                <a:hlinkClick r:id="rId4"/>
              </a:rPr>
              <a:t>https://polarjournal.ch/en/2022/07/14/nasa-plans-camp-on-lunar-south-pole/</a:t>
            </a:r>
            <a:endParaRPr i="1"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00" y="946749"/>
            <a:ext cx="5701424" cy="32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5899425" y="745200"/>
            <a:ext cx="3166800" cy="4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Ionizing radiation excites and traps electrons into higher energy levels (E).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Heat provides necessary activation energy (E</a:t>
            </a:r>
            <a:r>
              <a:rPr baseline="-25000" lang="en" sz="1500">
                <a:solidFill>
                  <a:schemeClr val="dk1"/>
                </a:solidFill>
              </a:rPr>
              <a:t>a</a:t>
            </a:r>
            <a:r>
              <a:rPr lang="en" sz="1500">
                <a:solidFill>
                  <a:schemeClr val="dk1"/>
                </a:solidFill>
              </a:rPr>
              <a:t>) for electrons to fall back to their ground state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Electron passes through luminescence center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Excess energy is emitted as light (hv), which is measurable (= glow curve)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Type of trap present and its stability is governed by the electron trap (E, in eV) and the Arrhenius factor (s, in s</a:t>
            </a:r>
            <a:r>
              <a:rPr baseline="30000" lang="en" sz="1500">
                <a:solidFill>
                  <a:schemeClr val="dk1"/>
                </a:solidFill>
              </a:rPr>
              <a:t>-1</a:t>
            </a:r>
            <a:r>
              <a:rPr lang="en" sz="1500">
                <a:solidFill>
                  <a:schemeClr val="dk1"/>
                </a:solidFill>
              </a:rPr>
              <a:t>)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thermoluminescence?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875" y="4342175"/>
            <a:ext cx="4286574" cy="6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4808925" y="2346575"/>
            <a:ext cx="40434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The</a:t>
            </a:r>
            <a:r>
              <a:rPr lang="en" sz="1300">
                <a:solidFill>
                  <a:schemeClr val="dk1"/>
                </a:solidFill>
              </a:rPr>
              <a:t> light emission from each of the glow curve’s individual peaks can be described with the below equation, where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E - Electron trap (eV)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s - Arrhenius factor (s</a:t>
            </a:r>
            <a:r>
              <a:rPr baseline="30000" lang="en" sz="1300">
                <a:solidFill>
                  <a:schemeClr val="dk1"/>
                </a:solidFill>
              </a:rPr>
              <a:t>-1</a:t>
            </a:r>
            <a:r>
              <a:rPr lang="en" sz="1300">
                <a:solidFill>
                  <a:schemeClr val="dk1"/>
                </a:solidFill>
              </a:rPr>
              <a:t>)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n</a:t>
            </a:r>
            <a:r>
              <a:rPr baseline="-25000" lang="en" sz="1300">
                <a:solidFill>
                  <a:schemeClr val="dk1"/>
                </a:solidFill>
              </a:rPr>
              <a:t>0</a:t>
            </a:r>
            <a:r>
              <a:rPr lang="en" sz="1300">
                <a:solidFill>
                  <a:schemeClr val="dk1"/>
                </a:solidFill>
              </a:rPr>
              <a:t> </a:t>
            </a:r>
            <a:r>
              <a:rPr lang="en" sz="1300">
                <a:solidFill>
                  <a:schemeClr val="dk1"/>
                </a:solidFill>
              </a:rPr>
              <a:t>- number of filled traps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N - total number of </a:t>
            </a:r>
            <a:r>
              <a:rPr lang="en" sz="1300">
                <a:solidFill>
                  <a:schemeClr val="dk1"/>
                </a:solidFill>
              </a:rPr>
              <a:t>available</a:t>
            </a:r>
            <a:r>
              <a:rPr lang="en" sz="1300">
                <a:solidFill>
                  <a:schemeClr val="dk1"/>
                </a:solidFill>
              </a:rPr>
              <a:t> traps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β - sample heating rate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5">
            <a:alphaModFix/>
          </a:blip>
          <a:srcRect b="22969" l="7505" r="11437" t="6702"/>
          <a:stretch/>
        </p:blipFill>
        <p:spPr>
          <a:xfrm>
            <a:off x="807750" y="2456800"/>
            <a:ext cx="3810625" cy="263492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236200" y="898875"/>
            <a:ext cx="58509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TL can be measured on lunar samples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Sample (heating) </a:t>
            </a:r>
            <a:r>
              <a:rPr lang="en">
                <a:solidFill>
                  <a:schemeClr val="dk1"/>
                </a:solidFill>
              </a:rPr>
              <a:t>temperature</a:t>
            </a:r>
            <a:r>
              <a:rPr lang="en">
                <a:solidFill>
                  <a:schemeClr val="dk1"/>
                </a:solidFill>
              </a:rPr>
              <a:t> against the emitted light = glow curve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Glow curve (solid line) has many underlying peaks representing individual electron traps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Need to determine these trap parameters (for example E and s)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thermoluminescence? (cont.)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determine TL kinetic parameters?</a:t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368000" y="1042625"/>
            <a:ext cx="2727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Experimental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4097700" y="1017725"/>
            <a:ext cx="350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Theoretical (Curve) Fitting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368000" y="1580575"/>
            <a:ext cx="36729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●"/>
            </a:pPr>
            <a:r>
              <a:rPr lang="en" sz="1800">
                <a:solidFill>
                  <a:srgbClr val="0D0D0D"/>
                </a:solidFill>
              </a:rPr>
              <a:t>time-intensive</a:t>
            </a:r>
            <a:endParaRPr sz="1800">
              <a:solidFill>
                <a:srgbClr val="0D0D0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●"/>
            </a:pPr>
            <a:r>
              <a:rPr lang="en" sz="1800">
                <a:solidFill>
                  <a:srgbClr val="0D0D0D"/>
                </a:solidFill>
              </a:rPr>
              <a:t>many samples needed</a:t>
            </a:r>
            <a:endParaRPr sz="1800">
              <a:solidFill>
                <a:srgbClr val="0D0D0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●"/>
            </a:pPr>
            <a:r>
              <a:rPr lang="en" sz="1800">
                <a:solidFill>
                  <a:srgbClr val="0D0D0D"/>
                </a:solidFill>
              </a:rPr>
              <a:t>overlapping peaks require different experimental approaches/methods</a:t>
            </a:r>
            <a:endParaRPr sz="1800">
              <a:solidFill>
                <a:srgbClr val="0D0D0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●"/>
            </a:pPr>
            <a:r>
              <a:rPr lang="en" sz="1800">
                <a:solidFill>
                  <a:srgbClr val="0D0D0D"/>
                </a:solidFill>
              </a:rPr>
              <a:t>unique solution but large data scatter</a:t>
            </a:r>
            <a:endParaRPr sz="1800">
              <a:solidFill>
                <a:srgbClr val="0D0D0D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4097700" y="1580575"/>
            <a:ext cx="41646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●"/>
            </a:pPr>
            <a:r>
              <a:rPr lang="en" sz="1800">
                <a:solidFill>
                  <a:srgbClr val="0D0D0D"/>
                </a:solidFill>
              </a:rPr>
              <a:t>fast</a:t>
            </a:r>
            <a:endParaRPr sz="1800">
              <a:solidFill>
                <a:srgbClr val="0D0D0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●"/>
            </a:pPr>
            <a:r>
              <a:rPr lang="en" sz="1800">
                <a:solidFill>
                  <a:srgbClr val="0D0D0D"/>
                </a:solidFill>
              </a:rPr>
              <a:t>minimal sample needed</a:t>
            </a:r>
            <a:endParaRPr sz="1800">
              <a:solidFill>
                <a:srgbClr val="0D0D0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●"/>
            </a:pPr>
            <a:r>
              <a:rPr lang="en" sz="1800">
                <a:solidFill>
                  <a:srgbClr val="0D0D0D"/>
                </a:solidFill>
              </a:rPr>
              <a:t>untested for complex sample mineralogy in lunar samples</a:t>
            </a:r>
            <a:endParaRPr sz="1800">
              <a:solidFill>
                <a:srgbClr val="0D0D0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●"/>
            </a:pPr>
            <a:r>
              <a:rPr lang="en" sz="1800">
                <a:solidFill>
                  <a:srgbClr val="0D0D0D"/>
                </a:solidFill>
              </a:rPr>
              <a:t>likely non-unique solution</a:t>
            </a:r>
            <a:endParaRPr sz="1800">
              <a:solidFill>
                <a:srgbClr val="0D0D0D"/>
              </a:solidFill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4430575" y="3492500"/>
            <a:ext cx="1125600" cy="844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5598150" y="3316675"/>
            <a:ext cx="34035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D0D0D"/>
                </a:solidFill>
              </a:rPr>
              <a:t>With modern processing power, curve f</a:t>
            </a:r>
            <a:r>
              <a:rPr b="1" lang="en" sz="1800">
                <a:solidFill>
                  <a:srgbClr val="0D0D0D"/>
                </a:solidFill>
              </a:rPr>
              <a:t>itting may be an alternative to experimental approaches (Sehlke et al. 2023)</a:t>
            </a:r>
            <a:endParaRPr b="1" sz="180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I create a program to theoretically determine TL parameters?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0" y="1265650"/>
            <a:ext cx="4988400" cy="38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6"/>
          </a:p>
          <a:p>
            <a:pPr indent="-32107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56"/>
              <a:buChar char="●"/>
            </a:pPr>
            <a:r>
              <a:rPr lang="en" sz="1456"/>
              <a:t>Programmed in Python to make my program open to anyone</a:t>
            </a:r>
            <a:endParaRPr sz="1456"/>
          </a:p>
          <a:p>
            <a:pPr indent="-321071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56"/>
              <a:buChar char="○"/>
            </a:pPr>
            <a:r>
              <a:rPr lang="en" sz="1456"/>
              <a:t>Used clever algorithms to make computation fast.</a:t>
            </a:r>
            <a:endParaRPr sz="1456"/>
          </a:p>
          <a:p>
            <a:pPr indent="-321071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56"/>
              <a:buChar char="■"/>
            </a:pPr>
            <a:r>
              <a:rPr lang="en" sz="1456"/>
              <a:t>Instead of implementing the algorithms from scratch, I used SciPy’s implementations, as well as a C++ implementation from Github.</a:t>
            </a:r>
            <a:endParaRPr sz="1456"/>
          </a:p>
          <a:p>
            <a:pPr indent="-321071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56"/>
              <a:buChar char="○"/>
            </a:pPr>
            <a:r>
              <a:rPr lang="en" sz="1456"/>
              <a:t>As a result, it outperforms the Excel spreadsheet previously used to determine TL parameters (Kazakis 2019)</a:t>
            </a:r>
            <a:endParaRPr sz="1456"/>
          </a:p>
          <a:p>
            <a:pPr indent="-321071" lvl="2" marL="1371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56"/>
              <a:buChar char="■"/>
            </a:pPr>
            <a:r>
              <a:rPr lang="en" sz="1456"/>
              <a:t>Python enables additional features</a:t>
            </a:r>
            <a:endParaRPr sz="1456"/>
          </a:p>
          <a:p>
            <a:pPr indent="-321071" lvl="3" marL="182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56"/>
              <a:buChar char="●"/>
            </a:pPr>
            <a:r>
              <a:rPr lang="en" sz="1456"/>
              <a:t>Different solvers</a:t>
            </a:r>
            <a:endParaRPr sz="1456"/>
          </a:p>
          <a:p>
            <a:pPr indent="-321071" lvl="3" marL="182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56"/>
              <a:buChar char="●"/>
            </a:pPr>
            <a:r>
              <a:rPr lang="en" sz="1456"/>
              <a:t>More TL parameters</a:t>
            </a:r>
            <a:endParaRPr sz="1456"/>
          </a:p>
          <a:p>
            <a:pPr indent="-321071" lvl="3" marL="18288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56"/>
              <a:buChar char="●"/>
            </a:pPr>
            <a:r>
              <a:rPr lang="en" sz="1456"/>
              <a:t>Greater </a:t>
            </a:r>
            <a:r>
              <a:rPr lang="en" sz="1456"/>
              <a:t>customizability</a:t>
            </a:r>
            <a:endParaRPr sz="1456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401" y="946949"/>
            <a:ext cx="4155601" cy="154398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5011975" y="2402400"/>
            <a:ext cx="423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Kazaki’s spreadsheet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5049175" y="4863700"/>
            <a:ext cx="423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Fitted TL data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5">
            <a:alphaModFix/>
          </a:blip>
          <a:srcRect b="4269" l="0" r="0" t="5076"/>
          <a:stretch/>
        </p:blipFill>
        <p:spPr>
          <a:xfrm>
            <a:off x="5049175" y="2739825"/>
            <a:ext cx="4094825" cy="22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4294967295" type="body"/>
          </p:nvPr>
        </p:nvSpPr>
        <p:spPr>
          <a:xfrm>
            <a:off x="257650" y="659075"/>
            <a:ext cx="3851100" cy="3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Python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SciPy</a:t>
            </a:r>
            <a:r>
              <a:rPr lang="en" sz="1500">
                <a:solidFill>
                  <a:schemeClr val="dk1"/>
                </a:solidFill>
              </a:rPr>
              <a:t> - Solvers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Argparse</a:t>
            </a:r>
            <a:r>
              <a:rPr lang="en" sz="1500">
                <a:solidFill>
                  <a:schemeClr val="dk1"/>
                </a:solidFill>
              </a:rPr>
              <a:t> - Command line arguments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CFFI</a:t>
            </a:r>
            <a:r>
              <a:rPr lang="en" sz="1500">
                <a:solidFill>
                  <a:schemeClr val="dk1"/>
                </a:solidFill>
              </a:rPr>
              <a:t> - C++ integration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Matplotlib</a:t>
            </a:r>
            <a:r>
              <a:rPr lang="en" sz="1500">
                <a:solidFill>
                  <a:schemeClr val="dk1"/>
                </a:solidFill>
              </a:rPr>
              <a:t> - Plotting graphs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TQDM</a:t>
            </a:r>
            <a:r>
              <a:rPr lang="en" sz="1500">
                <a:solidFill>
                  <a:schemeClr val="dk1"/>
                </a:solidFill>
              </a:rPr>
              <a:t> - Progress bars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NumPy</a:t>
            </a:r>
            <a:r>
              <a:rPr lang="en" sz="1500">
                <a:solidFill>
                  <a:schemeClr val="dk1"/>
                </a:solidFill>
              </a:rPr>
              <a:t> - Processing arrays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u="sng">
                <a:solidFill>
                  <a:srgbClr val="1155CC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rich</a:t>
            </a:r>
            <a:r>
              <a:rPr lang="en" sz="1500">
                <a:solidFill>
                  <a:schemeClr val="dk1"/>
                </a:solidFill>
              </a:rPr>
              <a:t> - Displaying documentation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Python Standard Library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C++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u="sng">
                <a:solidFill>
                  <a:srgbClr val="1155CC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differential_evolution.h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C++ Standard Library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33588" y="659075"/>
            <a:ext cx="2801349" cy="9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62449" y="659078"/>
            <a:ext cx="1520824" cy="85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33600" y="1644600"/>
            <a:ext cx="2110139" cy="5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14">
            <a:alphaModFix/>
          </a:blip>
          <a:srcRect b="0" l="0" r="0" t="30541"/>
          <a:stretch/>
        </p:blipFill>
        <p:spPr>
          <a:xfrm>
            <a:off x="6343750" y="2156662"/>
            <a:ext cx="2414525" cy="9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916450" y="1514525"/>
            <a:ext cx="1520814" cy="6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254000" y="2198775"/>
            <a:ext cx="2089750" cy="5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404399" y="1614273"/>
            <a:ext cx="512050" cy="5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395372" y="3363050"/>
            <a:ext cx="1090965" cy="122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19">
            <a:alphaModFix/>
          </a:blip>
          <a:srcRect b="0" l="10112" r="9241" t="7252"/>
          <a:stretch/>
        </p:blipFill>
        <p:spPr>
          <a:xfrm>
            <a:off x="5611850" y="3444225"/>
            <a:ext cx="1643824" cy="10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5611850" y="4252575"/>
            <a:ext cx="1896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C++ Differential Evolution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122" name="Google Shape;122;p19"/>
          <p:cNvSpPr txBox="1"/>
          <p:nvPr>
            <p:ph idx="4294967295" type="title"/>
          </p:nvPr>
        </p:nvSpPr>
        <p:spPr>
          <a:xfrm>
            <a:off x="182100" y="123075"/>
            <a:ext cx="362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tools did I use?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 b="0" l="0" r="48395" t="0"/>
          <a:stretch/>
        </p:blipFill>
        <p:spPr>
          <a:xfrm>
            <a:off x="-25" y="1606600"/>
            <a:ext cx="241745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the code evolve?</a:t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0" y="4330750"/>
            <a:ext cx="2417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Jupyter Notebook</a:t>
            </a:r>
            <a:r>
              <a:rPr lang="en" sz="1000">
                <a:solidFill>
                  <a:schemeClr val="dk2"/>
                </a:solidFill>
              </a:rPr>
              <a:t> (61 lines of code, 1 file)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97900" y="1680625"/>
            <a:ext cx="2655350" cy="25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2676650" y="4429075"/>
            <a:ext cx="26553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Python program (118 lines of code, 1 file)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7900" y="4212182"/>
            <a:ext cx="2655350" cy="2168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0"/>
          <p:cNvCxnSpPr>
            <a:stCxn id="134" idx="3"/>
            <a:endCxn id="130" idx="1"/>
          </p:cNvCxnSpPr>
          <p:nvPr/>
        </p:nvCxnSpPr>
        <p:spPr>
          <a:xfrm>
            <a:off x="2417400" y="2968687"/>
            <a:ext cx="28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5" name="Google Shape;13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8550" y="1374366"/>
            <a:ext cx="3136836" cy="418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 rotWithShape="1">
          <a:blip r:embed="rId8">
            <a:alphaModFix/>
          </a:blip>
          <a:srcRect b="0" l="2591" r="0" t="0"/>
          <a:stretch/>
        </p:blipFill>
        <p:spPr>
          <a:xfrm>
            <a:off x="5548550" y="1793138"/>
            <a:ext cx="3136825" cy="4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 rotWithShape="1">
          <a:blip r:embed="rId9">
            <a:alphaModFix/>
          </a:blip>
          <a:srcRect b="0" l="3474" r="0" t="0"/>
          <a:stretch/>
        </p:blipFill>
        <p:spPr>
          <a:xfrm>
            <a:off x="5548550" y="2221913"/>
            <a:ext cx="3136825" cy="3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97475" y="717925"/>
            <a:ext cx="1746532" cy="19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11">
            <a:alphaModFix/>
          </a:blip>
          <a:srcRect b="0" l="0" r="23797" t="0"/>
          <a:stretch/>
        </p:blipFill>
        <p:spPr>
          <a:xfrm>
            <a:off x="5591200" y="2627025"/>
            <a:ext cx="3552801" cy="9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12">
            <a:alphaModFix/>
          </a:blip>
          <a:srcRect b="0" l="0" r="-1698" t="0"/>
          <a:stretch/>
        </p:blipFill>
        <p:spPr>
          <a:xfrm>
            <a:off x="5591200" y="3611126"/>
            <a:ext cx="3552800" cy="1184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0"/>
          <p:cNvCxnSpPr/>
          <p:nvPr/>
        </p:nvCxnSpPr>
        <p:spPr>
          <a:xfrm flipH="1" rot="10800000">
            <a:off x="5353250" y="2965087"/>
            <a:ext cx="255000" cy="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20"/>
          <p:cNvSpPr txBox="1"/>
          <p:nvPr/>
        </p:nvSpPr>
        <p:spPr>
          <a:xfrm>
            <a:off x="5591200" y="4795750"/>
            <a:ext cx="3479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CLI Python/C++ program (1079 lines of code, 14 files)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225150" y="72300"/>
            <a:ext cx="8520600" cy="5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screenshots/</a:t>
            </a:r>
            <a:r>
              <a:rPr lang="en"/>
              <a:t>output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0350" y="641463"/>
            <a:ext cx="5153025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3250313" y="2147950"/>
            <a:ext cx="5153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Store parameters bounds in .csv file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275" y="641472"/>
            <a:ext cx="2016730" cy="16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567325" y="2190450"/>
            <a:ext cx="20166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Store glow curve in .csv file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52" name="Google Shape;152;p21"/>
          <p:cNvCxnSpPr>
            <a:endCxn id="148" idx="1"/>
          </p:cNvCxnSpPr>
          <p:nvPr/>
        </p:nvCxnSpPr>
        <p:spPr>
          <a:xfrm flipH="1" rot="10800000">
            <a:off x="2584050" y="1451088"/>
            <a:ext cx="666300" cy="1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21"/>
          <p:cNvSpPr txBox="1"/>
          <p:nvPr/>
        </p:nvSpPr>
        <p:spPr>
          <a:xfrm>
            <a:off x="225150" y="4435700"/>
            <a:ext cx="44559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Run the program with the glow curve, bounds, and peaks given as command line arguments (as well as optional arguments)</a:t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154" name="Google Shape;154;p21"/>
          <p:cNvCxnSpPr>
            <a:stCxn id="148" idx="3"/>
            <a:endCxn id="155" idx="0"/>
          </p:cNvCxnSpPr>
          <p:nvPr/>
        </p:nvCxnSpPr>
        <p:spPr>
          <a:xfrm flipH="1">
            <a:off x="2453175" y="1451088"/>
            <a:ext cx="5950200" cy="1666500"/>
          </a:xfrm>
          <a:prstGeom prst="bentConnector4">
            <a:avLst>
              <a:gd fmla="val -4002" name="adj1"/>
              <a:gd fmla="val 74293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55" name="Google Shape;15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150" y="3117650"/>
            <a:ext cx="4455899" cy="142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1"/>
          <p:cNvCxnSpPr>
            <a:stCxn id="155" idx="3"/>
          </p:cNvCxnSpPr>
          <p:nvPr/>
        </p:nvCxnSpPr>
        <p:spPr>
          <a:xfrm>
            <a:off x="4681049" y="3828438"/>
            <a:ext cx="942900" cy="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1"/>
          <p:cNvSpPr txBox="1"/>
          <p:nvPr/>
        </p:nvSpPr>
        <p:spPr>
          <a:xfrm>
            <a:off x="5489375" y="4615668"/>
            <a:ext cx="3526800" cy="4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Analyze the output graph and/or save it for further analysis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7">
            <a:alphaModFix/>
          </a:blip>
          <a:srcRect b="4269" l="0" r="0" t="5076"/>
          <a:stretch/>
        </p:blipFill>
        <p:spPr>
          <a:xfrm>
            <a:off x="5624587" y="2726050"/>
            <a:ext cx="3256375" cy="19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7896074" y="2726050"/>
            <a:ext cx="9456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Figure Of Merit: 3.8%</a:t>
            </a:r>
            <a:endParaRPr b="1"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